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8" r:id="rId11"/>
    <p:sldId id="271" r:id="rId12"/>
    <p:sldId id="267" r:id="rId13"/>
    <p:sldId id="268" r:id="rId14"/>
    <p:sldId id="269" r:id="rId15"/>
    <p:sldId id="270" r:id="rId16"/>
    <p:sldId id="264" r:id="rId17"/>
    <p:sldId id="277" r:id="rId18"/>
    <p:sldId id="276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1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5353-4724-4595-A89D-AA3ACAF245BE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7E38-047C-4750-9F00-F2A2F10DC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87" r="12451" b="3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5117" y="472966"/>
            <a:ext cx="18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Lecture 5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i, the Golden Ratio, design proportions in an architectural rendering of the Parthenon in Athen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0" y="464024"/>
            <a:ext cx="10757090" cy="571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0"/>
            <a:ext cx="11614245" cy="6858000"/>
          </a:xfrm>
        </p:spPr>
      </p:pic>
    </p:spTree>
    <p:extLst>
      <p:ext uri="{BB962C8B-B14F-4D97-AF65-F5344CB8AC3E}">
        <p14:creationId xmlns:p14="http://schemas.microsoft.com/office/powerpoint/2010/main" val="1308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Materials</a:t>
            </a:r>
            <a:r>
              <a:rPr lang="en-US" b="1" dirty="0"/>
              <a:t>, Construction &amp; Tech. </a:t>
            </a:r>
            <a:br>
              <a:rPr lang="en-US" b="1" dirty="0"/>
            </a:br>
            <a:r>
              <a:rPr lang="en-US" b="1" dirty="0"/>
              <a:t>Materials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en-US" dirty="0"/>
              <a:t>Examination of Greek architecture points to three common materials of construction</a:t>
            </a:r>
          </a:p>
          <a:p>
            <a:pPr lvl="0" algn="just" fontAlgn="base"/>
            <a:r>
              <a:rPr lang="en-US" dirty="0"/>
              <a:t>These are </a:t>
            </a:r>
            <a:r>
              <a:rPr lang="en-US" b="1" dirty="0"/>
              <a:t>Stone, timber and clay</a:t>
            </a:r>
            <a:endParaRPr lang="en-US" dirty="0"/>
          </a:p>
          <a:p>
            <a:pPr lvl="0" algn="just" fontAlgn="base"/>
            <a:r>
              <a:rPr lang="en-US" dirty="0"/>
              <a:t>Stone was the most common construction material for buildings</a:t>
            </a:r>
          </a:p>
          <a:p>
            <a:pPr lvl="0" algn="just" fontAlgn="base"/>
            <a:r>
              <a:rPr lang="en-US" dirty="0"/>
              <a:t>Greece had an abundant supply of stone, particularly </a:t>
            </a:r>
            <a:r>
              <a:rPr lang="en-US" b="1" dirty="0"/>
              <a:t>marble </a:t>
            </a:r>
            <a:endParaRPr lang="en-US" b="1" dirty="0" smtClean="0"/>
          </a:p>
          <a:p>
            <a:pPr lvl="0" algn="just" fontAlgn="base">
              <a:buNone/>
            </a:pPr>
            <a:r>
              <a:rPr lang="en-US" dirty="0" smtClean="0"/>
              <a:t>• </a:t>
            </a:r>
            <a:r>
              <a:rPr lang="en-US" dirty="0"/>
              <a:t>Stone was used for all types of temple and civic construction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characteristic grey color of the stone of the area is also what gives most ancient Greek buildings their </a:t>
            </a:r>
            <a:r>
              <a:rPr lang="en-US" dirty="0" smtClean="0"/>
              <a:t>characteristics.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Materials, Construction &amp; Tech. </a:t>
            </a:r>
            <a:br>
              <a:rPr lang="en-US" b="1" dirty="0" smtClean="0"/>
            </a:br>
            <a:r>
              <a:rPr lang="en-US" b="1" dirty="0" smtClean="0"/>
              <a:t>Materials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en-US" b="1" dirty="0"/>
              <a:t>Timber </a:t>
            </a:r>
            <a:r>
              <a:rPr lang="en-US" dirty="0"/>
              <a:t>was used mainly for roofing.</a:t>
            </a:r>
          </a:p>
          <a:p>
            <a:pPr lvl="0" algn="just" fontAlgn="base"/>
            <a:r>
              <a:rPr lang="en-US" dirty="0"/>
              <a:t>It was a very </a:t>
            </a:r>
            <a:r>
              <a:rPr lang="en-US" b="1" dirty="0"/>
              <a:t>scarce commodity </a:t>
            </a:r>
            <a:r>
              <a:rPr lang="en-US" dirty="0"/>
              <a:t>and it also had limited length.</a:t>
            </a:r>
          </a:p>
          <a:p>
            <a:pPr lvl="0" algn="just" fontAlgn="base"/>
            <a:r>
              <a:rPr lang="en-US" dirty="0"/>
              <a:t>This limited its use.</a:t>
            </a:r>
          </a:p>
          <a:p>
            <a:pPr lvl="0" algn="just" fontAlgn="base"/>
            <a:r>
              <a:rPr lang="en-US" dirty="0"/>
              <a:t>The </a:t>
            </a:r>
            <a:r>
              <a:rPr lang="en-US" b="1" dirty="0"/>
              <a:t>limitation in length </a:t>
            </a:r>
            <a:r>
              <a:rPr lang="en-US" dirty="0"/>
              <a:t>meant that the width of buildings was restricted and only very important buildings such as the Parthenon could go beyond a certain width.</a:t>
            </a:r>
          </a:p>
          <a:p>
            <a:pPr lvl="0" algn="just" fontAlgn="base"/>
            <a:r>
              <a:rPr lang="en-US" b="1" dirty="0"/>
              <a:t>C</a:t>
            </a:r>
            <a:r>
              <a:rPr lang="en-US" b="1" dirty="0" smtClean="0"/>
              <a:t>lay </a:t>
            </a:r>
            <a:r>
              <a:rPr lang="en-US" dirty="0"/>
              <a:t>was used mostly in housing construction. </a:t>
            </a:r>
          </a:p>
          <a:p>
            <a:pPr lvl="0" algn="just" fontAlgn="base"/>
            <a:r>
              <a:rPr lang="en-US" dirty="0"/>
              <a:t>Clay was made into </a:t>
            </a:r>
            <a:r>
              <a:rPr lang="en-US" b="1" dirty="0"/>
              <a:t>sun dried blocks </a:t>
            </a:r>
            <a:r>
              <a:rPr lang="en-US" dirty="0"/>
              <a:t>for use in </a:t>
            </a:r>
            <a:r>
              <a:rPr lang="en-US" dirty="0" smtClean="0"/>
              <a:t>construction.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1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Materials</a:t>
            </a:r>
            <a:r>
              <a:rPr lang="en-US" b="1" dirty="0"/>
              <a:t>, Construction &amp; Tech. </a:t>
            </a:r>
            <a:br>
              <a:rPr lang="en-US" b="1" dirty="0"/>
            </a:br>
            <a:r>
              <a:rPr lang="en-US" b="1" dirty="0"/>
              <a:t>Construction and Technology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8580"/>
            <a:ext cx="10515600" cy="4351338"/>
          </a:xfrm>
        </p:spPr>
        <p:txBody>
          <a:bodyPr>
            <a:normAutofit/>
          </a:bodyPr>
          <a:lstStyle/>
          <a:p>
            <a:pPr lvl="0" algn="just" fontAlgn="base"/>
            <a:r>
              <a:rPr lang="en-US" dirty="0"/>
              <a:t>Building blocks were </a:t>
            </a:r>
            <a:r>
              <a:rPr lang="en-US" b="1" dirty="0"/>
              <a:t>not bonded</a:t>
            </a:r>
            <a:r>
              <a:rPr lang="en-US" dirty="0"/>
              <a:t>, but are rather held in position by their weight.</a:t>
            </a:r>
          </a:p>
          <a:p>
            <a:pPr lvl="0" algn="just" fontAlgn="base"/>
            <a:r>
              <a:rPr lang="en-US" dirty="0"/>
              <a:t>Then the rough stones were </a:t>
            </a:r>
            <a:r>
              <a:rPr lang="en-US" b="1" dirty="0"/>
              <a:t>finished </a:t>
            </a:r>
            <a:r>
              <a:rPr lang="en-US" dirty="0"/>
              <a:t>to achieve the final form and treatment of the building.</a:t>
            </a:r>
          </a:p>
          <a:p>
            <a:pPr lvl="0" algn="just" fontAlgn="base"/>
            <a:r>
              <a:rPr lang="en-US" dirty="0"/>
              <a:t>Finishing enables the builders to create buildings of a particular order.</a:t>
            </a:r>
          </a:p>
          <a:p>
            <a:pPr lvl="0" algn="just" fontAlgn="base"/>
            <a:r>
              <a:rPr lang="en-US" dirty="0"/>
              <a:t>It is in finishing that the Greeks showed their mastery of construction.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Principles </a:t>
            </a:r>
            <a:r>
              <a:rPr lang="en-US" b="1" dirty="0"/>
              <a:t>of Arch. Organization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Ideas about Architectural Aesthetics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7878"/>
          </a:xfrm>
        </p:spPr>
        <p:txBody>
          <a:bodyPr/>
          <a:lstStyle/>
          <a:p>
            <a:pPr lvl="0" algn="just" fontAlgn="base"/>
            <a:r>
              <a:rPr lang="en-US" dirty="0"/>
              <a:t>The Greeks believed that mathematical proportion is at the root of </a:t>
            </a:r>
            <a:r>
              <a:rPr lang="en-US" dirty="0" smtClean="0"/>
              <a:t>beauty.</a:t>
            </a:r>
            <a:endParaRPr lang="en-US" dirty="0"/>
          </a:p>
          <a:p>
            <a:pPr lvl="0" algn="just" fontAlgn="base"/>
            <a:r>
              <a:rPr lang="en-US" dirty="0"/>
              <a:t>They also believed that the human body has the best of </a:t>
            </a:r>
            <a:r>
              <a:rPr lang="en-US" dirty="0" smtClean="0"/>
              <a:t>proportions.</a:t>
            </a:r>
            <a:endParaRPr lang="en-US" dirty="0"/>
          </a:p>
          <a:p>
            <a:pPr lvl="0" algn="just" fontAlgn="base"/>
            <a:r>
              <a:rPr lang="en-US" dirty="0"/>
              <a:t>Greeks also valued harmony, balance and symmetry in </a:t>
            </a:r>
            <a:r>
              <a:rPr lang="en-US" dirty="0" smtClean="0"/>
              <a:t>design.</a:t>
            </a:r>
            <a:endParaRPr lang="en-US" dirty="0"/>
          </a:p>
          <a:p>
            <a:pPr lvl="0" algn="just" fontAlgn="base"/>
            <a:r>
              <a:rPr lang="en-US" dirty="0"/>
              <a:t>Greeks developed principles based on their believes about </a:t>
            </a:r>
            <a:r>
              <a:rPr lang="en-US" dirty="0" smtClean="0"/>
              <a:t>aesthetics.</a:t>
            </a:r>
            <a:endParaRPr lang="en-US" dirty="0"/>
          </a:p>
          <a:p>
            <a:pPr lvl="0" algn="just" fontAlgn="base"/>
            <a:r>
              <a:rPr lang="en-US" dirty="0"/>
              <a:t>These principles were refined over time as they are applied in </a:t>
            </a:r>
            <a:r>
              <a:rPr lang="en-US" dirty="0" smtClean="0"/>
              <a:t>building.</a:t>
            </a:r>
            <a:endParaRPr lang="en-US" dirty="0"/>
          </a:p>
          <a:p>
            <a:pPr lvl="0" algn="just" fontAlgn="base"/>
            <a:r>
              <a:rPr lang="en-US" dirty="0"/>
              <a:t>With time they developed into a standard that is widely </a:t>
            </a:r>
            <a:r>
              <a:rPr lang="en-US" dirty="0" smtClean="0"/>
              <a:t>applied.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161" r="12725"/>
          <a:stretch/>
        </p:blipFill>
        <p:spPr>
          <a:xfrm>
            <a:off x="622126" y="12526"/>
            <a:ext cx="10947748" cy="66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GREEK BELIEFS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63" t="8779" r="18719" b="12568"/>
          <a:stretch>
            <a:fillRect/>
          </a:stretch>
        </p:blipFill>
        <p:spPr bwMode="auto">
          <a:xfrm>
            <a:off x="1240971" y="1254034"/>
            <a:ext cx="10097589" cy="525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8" r="12643" b="5363"/>
          <a:stretch>
            <a:fillRect/>
          </a:stretch>
        </p:blipFill>
        <p:spPr bwMode="auto">
          <a:xfrm>
            <a:off x="204717" y="1"/>
            <a:ext cx="11750722" cy="66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23" r="12637" b="6250"/>
          <a:stretch>
            <a:fillRect/>
          </a:stretch>
        </p:blipFill>
        <p:spPr bwMode="auto">
          <a:xfrm>
            <a:off x="177421" y="0"/>
            <a:ext cx="11764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9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525"/>
            <a:ext cx="10515600" cy="1325563"/>
          </a:xfrm>
        </p:spPr>
        <p:txBody>
          <a:bodyPr/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5" y="1470783"/>
            <a:ext cx="6668068" cy="4351338"/>
          </a:xfrm>
        </p:spPr>
        <p:txBody>
          <a:bodyPr/>
          <a:lstStyle/>
          <a:p>
            <a:pPr lvl="0" algn="just" fontAlgn="base"/>
            <a:r>
              <a:rPr lang="en-US" dirty="0"/>
              <a:t>Greek civilization occurred in the area around the Greek mainland, on a peninsula that extends into the </a:t>
            </a:r>
            <a:r>
              <a:rPr lang="en-US" b="1" dirty="0" smtClean="0"/>
              <a:t>Mediterranean </a:t>
            </a:r>
            <a:r>
              <a:rPr lang="en-US" b="1" dirty="0"/>
              <a:t>Sea. </a:t>
            </a:r>
            <a:endParaRPr lang="en-US" dirty="0"/>
          </a:p>
          <a:p>
            <a:pPr lvl="0" algn="just" fontAlgn="base"/>
            <a:r>
              <a:rPr lang="en-US" dirty="0"/>
              <a:t>It started in cities on the Greek mainland and on islands in the </a:t>
            </a:r>
            <a:r>
              <a:rPr lang="en-US" b="1" dirty="0"/>
              <a:t>Aegean Sea.</a:t>
            </a:r>
            <a:endParaRPr lang="en-US" dirty="0"/>
          </a:p>
          <a:p>
            <a:pPr lvl="0" algn="just" fontAlgn="base"/>
            <a:r>
              <a:rPr lang="en-US" dirty="0"/>
              <a:t>Towards the later or Hellenistic period, Greek civilization spread to other far away places including </a:t>
            </a:r>
            <a:r>
              <a:rPr lang="en-US" b="1" dirty="0"/>
              <a:t>Asia Minor and Northern Africa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Image result for aegean sea in urd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r="14319"/>
          <a:stretch/>
        </p:blipFill>
        <p:spPr bwMode="auto">
          <a:xfrm>
            <a:off x="7356143" y="626164"/>
            <a:ext cx="4543757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of Gree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/>
          <a:stretch/>
        </p:blipFill>
        <p:spPr bwMode="auto">
          <a:xfrm>
            <a:off x="7356143" y="3609904"/>
            <a:ext cx="4861299" cy="30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547100" y="4617622"/>
            <a:ext cx="977900" cy="104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b="1" dirty="0" smtClean="0"/>
              <a:t>eography of Greece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en-US" dirty="0"/>
              <a:t>Most of the Greek mainland was </a:t>
            </a:r>
            <a:r>
              <a:rPr lang="en-US" b="1" dirty="0"/>
              <a:t>rocky and barren </a:t>
            </a:r>
            <a:r>
              <a:rPr lang="en-US" dirty="0"/>
              <a:t>and therefore </a:t>
            </a:r>
            <a:r>
              <a:rPr lang="en-US" b="1" dirty="0"/>
              <a:t>bad for agriculture.</a:t>
            </a:r>
            <a:endParaRPr lang="en-US" dirty="0"/>
          </a:p>
          <a:p>
            <a:pPr lvl="0" algn="just" fontAlgn="base"/>
            <a:r>
              <a:rPr lang="en-US" dirty="0"/>
              <a:t>Most Greeks therefore lived along the </a:t>
            </a:r>
            <a:r>
              <a:rPr lang="en-US" b="1" dirty="0"/>
              <a:t>coastline </a:t>
            </a:r>
            <a:r>
              <a:rPr lang="en-US" dirty="0"/>
              <a:t>or on islands where the </a:t>
            </a:r>
            <a:r>
              <a:rPr lang="en-US" b="1" dirty="0"/>
              <a:t>soil was good for farming. </a:t>
            </a:r>
            <a:endParaRPr lang="en-US" dirty="0"/>
          </a:p>
          <a:p>
            <a:pPr lvl="0" algn="just" fontAlgn="base"/>
            <a:r>
              <a:rPr lang="en-US" dirty="0"/>
              <a:t>The Aegean and Mediterranean Seas provided a means of </a:t>
            </a:r>
            <a:r>
              <a:rPr lang="en-US" b="1" dirty="0"/>
              <a:t>communication and trade </a:t>
            </a:r>
            <a:r>
              <a:rPr lang="en-US" dirty="0"/>
              <a:t>with other places.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Historical </a:t>
            </a:r>
            <a:r>
              <a:rPr lang="en-US" b="1" dirty="0"/>
              <a:t>Background </a:t>
            </a:r>
            <a:br>
              <a:rPr lang="en-US" b="1" dirty="0"/>
            </a:br>
            <a:r>
              <a:rPr lang="en-US" b="1" dirty="0"/>
              <a:t>Period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The period of ancient Greek history can be divided into four as follows: </a:t>
            </a:r>
          </a:p>
          <a:p>
            <a:pPr lvl="0" fontAlgn="base"/>
            <a:r>
              <a:rPr lang="en-US" dirty="0"/>
              <a:t>1100 B. C. – 750 B. C. Greek Dark Ages </a:t>
            </a:r>
            <a:r>
              <a:rPr lang="en-US" dirty="0" smtClean="0"/>
              <a:t> (</a:t>
            </a:r>
            <a:r>
              <a:rPr lang="en-GB" dirty="0" smtClean="0"/>
              <a:t>Collapse of the Mycenaean civilization)</a:t>
            </a:r>
            <a:endParaRPr lang="en-US" dirty="0"/>
          </a:p>
          <a:p>
            <a:pPr lvl="0" fontAlgn="base"/>
            <a:r>
              <a:rPr lang="en-US" dirty="0"/>
              <a:t>750 B. C. – 490 B. C. Archaic Period </a:t>
            </a:r>
          </a:p>
          <a:p>
            <a:pPr lvl="0" fontAlgn="base"/>
            <a:r>
              <a:rPr lang="en-US" dirty="0"/>
              <a:t>5000 B. C. – 323 B. C. Classical Period</a:t>
            </a:r>
          </a:p>
          <a:p>
            <a:pPr lvl="0" fontAlgn="base"/>
            <a:r>
              <a:rPr lang="en-US" dirty="0"/>
              <a:t>323 B. C. – 147 B. C. Hellenistic Period</a:t>
            </a:r>
          </a:p>
          <a:p>
            <a:pPr lvl="0" fontAlgn="base"/>
            <a:r>
              <a:rPr lang="en-US" dirty="0"/>
              <a:t>The classical and archaic period are sometimes collectively referred to as Hellenic </a:t>
            </a:r>
            <a:r>
              <a:rPr lang="en-US" dirty="0" smtClean="0"/>
              <a:t>period.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Greek </a:t>
            </a:r>
            <a:r>
              <a:rPr lang="en-US" b="1" dirty="0"/>
              <a:t>City Planning and Design </a:t>
            </a:r>
            <a:br>
              <a:rPr lang="en-US" b="1" dirty="0"/>
            </a:br>
            <a:r>
              <a:rPr lang="en-US" b="1" dirty="0"/>
              <a:t>Planning and Design Principles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fontAlgn="base"/>
            <a:r>
              <a:rPr lang="en-US" dirty="0"/>
              <a:t>The ancient Greek civilization had established principles for planning and designing cities.</a:t>
            </a:r>
          </a:p>
          <a:p>
            <a:pPr lvl="0" algn="just" fontAlgn="base"/>
            <a:r>
              <a:rPr lang="en-US" dirty="0"/>
              <a:t>City form were of two types:</a:t>
            </a:r>
          </a:p>
          <a:p>
            <a:pPr lvl="0" algn="just" fontAlgn="base"/>
            <a:r>
              <a:rPr lang="en-US" b="1" dirty="0"/>
              <a:t>Old cities </a:t>
            </a:r>
            <a:r>
              <a:rPr lang="en-US" dirty="0"/>
              <a:t>such as Athens had irregular street plans reflecting their gradual organic development.</a:t>
            </a:r>
          </a:p>
          <a:p>
            <a:pPr lvl="0" algn="just" fontAlgn="base"/>
            <a:r>
              <a:rPr lang="en-US" b="1" dirty="0"/>
              <a:t>New cities</a:t>
            </a:r>
            <a:r>
              <a:rPr lang="en-US" dirty="0"/>
              <a:t>, especially colonial cities established during the Hellenistic period, had a grid-iron street plan </a:t>
            </a:r>
          </a:p>
          <a:p>
            <a:pPr lvl="0" algn="just" fontAlgn="base"/>
            <a:r>
              <a:rPr lang="en-US" dirty="0"/>
              <a:t>Certain things were common among cities:</a:t>
            </a:r>
          </a:p>
          <a:p>
            <a:pPr algn="just"/>
            <a:r>
              <a:rPr lang="en-US" dirty="0"/>
              <a:t>The overall division of spaces in 3 parts: acropolis, </a:t>
            </a:r>
            <a:r>
              <a:rPr lang="en-US" dirty="0" smtClean="0"/>
              <a:t>agora </a:t>
            </a:r>
            <a:r>
              <a:rPr lang="en-US" dirty="0"/>
              <a:t>and the </a:t>
            </a:r>
            <a:r>
              <a:rPr lang="en-US" dirty="0" smtClean="0"/>
              <a:t>town.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Greek City Planning and Design </a:t>
            </a:r>
            <a:br>
              <a:rPr lang="en-US" b="1" dirty="0" smtClean="0"/>
            </a:br>
            <a:r>
              <a:rPr lang="en-US" b="1" dirty="0" smtClean="0"/>
              <a:t>Planning and Design Principles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9082" cy="4351338"/>
          </a:xfrm>
        </p:spPr>
        <p:txBody>
          <a:bodyPr/>
          <a:lstStyle/>
          <a:p>
            <a:pPr marL="0" lvl="0" indent="0" fontAlgn="base">
              <a:buNone/>
            </a:pPr>
            <a:r>
              <a:rPr lang="en-US" b="1" dirty="0" smtClean="0"/>
              <a:t>THE ACROPOLIS</a:t>
            </a:r>
          </a:p>
          <a:p>
            <a:pPr lvl="0" fontAlgn="base"/>
            <a:r>
              <a:rPr lang="en-US" dirty="0" smtClean="0"/>
              <a:t>The </a:t>
            </a:r>
            <a:r>
              <a:rPr lang="en-US" dirty="0"/>
              <a:t>acropolis in Athens was a </a:t>
            </a:r>
            <a:r>
              <a:rPr lang="en-US" b="1" dirty="0"/>
              <a:t>religious precinct </a:t>
            </a:r>
            <a:r>
              <a:rPr lang="en-US" dirty="0"/>
              <a:t>located on one of the </a:t>
            </a:r>
            <a:r>
              <a:rPr lang="en-US" b="1" dirty="0"/>
              <a:t>hills of the city.</a:t>
            </a:r>
            <a:endParaRPr lang="en-US" dirty="0"/>
          </a:p>
          <a:p>
            <a:pPr lvl="0" fontAlgn="base"/>
            <a:r>
              <a:rPr lang="en-US" dirty="0"/>
              <a:t>The artist and architects to build a new city of temples to </a:t>
            </a:r>
            <a:r>
              <a:rPr lang="en-US" b="1" dirty="0"/>
              <a:t>glorify the gods.</a:t>
            </a:r>
            <a:endParaRPr lang="en-US" dirty="0"/>
          </a:p>
          <a:p>
            <a:pPr lvl="0" fontAlgn="base"/>
            <a:r>
              <a:rPr lang="en-US" dirty="0"/>
              <a:t>The acropolis combined Doric orders and ionic orders in a perfect composition in four buildings; the </a:t>
            </a:r>
            <a:r>
              <a:rPr lang="en-US" b="1" dirty="0" err="1"/>
              <a:t>Propylea</a:t>
            </a:r>
            <a:r>
              <a:rPr lang="en-US" b="1" dirty="0"/>
              <a:t>, the Parthenon, the </a:t>
            </a:r>
            <a:r>
              <a:rPr lang="en-US" b="1" dirty="0" err="1"/>
              <a:t>Erechtheumn</a:t>
            </a:r>
            <a:r>
              <a:rPr lang="en-US" b="1" dirty="0"/>
              <a:t>, and the temple of Nike.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31128" y="0"/>
            <a:ext cx="3846195" cy="6588760"/>
            <a:chOff x="0" y="0"/>
            <a:chExt cx="3846576" cy="6589014"/>
          </a:xfrm>
        </p:grpSpPr>
        <p:pic>
          <p:nvPicPr>
            <p:cNvPr id="6" name="Picture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8694"/>
              <a:ext cx="3810000" cy="2971800"/>
            </a:xfrm>
            <a:prstGeom prst="rect">
              <a:avLst/>
            </a:prstGeom>
          </p:spPr>
        </p:pic>
        <p:sp>
          <p:nvSpPr>
            <p:cNvPr id="7" name="Shape 289"/>
            <p:cNvSpPr/>
            <p:nvPr/>
          </p:nvSpPr>
          <p:spPr>
            <a:xfrm>
              <a:off x="1296162" y="0"/>
              <a:ext cx="2133600" cy="1447800"/>
            </a:xfrm>
            <a:custGeom>
              <a:avLst/>
              <a:gdLst/>
              <a:ahLst/>
              <a:cxnLst/>
              <a:rect l="0" t="0" r="0" b="0"/>
              <a:pathLst>
                <a:path w="2133600" h="1447800">
                  <a:moveTo>
                    <a:pt x="0" y="723900"/>
                  </a:moveTo>
                  <a:cubicBezTo>
                    <a:pt x="0" y="324104"/>
                    <a:pt x="477647" y="0"/>
                    <a:pt x="1066800" y="0"/>
                  </a:cubicBezTo>
                  <a:cubicBezTo>
                    <a:pt x="1655953" y="0"/>
                    <a:pt x="2133600" y="324104"/>
                    <a:pt x="2133600" y="723900"/>
                  </a:cubicBezTo>
                  <a:cubicBezTo>
                    <a:pt x="2133600" y="1123696"/>
                    <a:pt x="1655953" y="1447800"/>
                    <a:pt x="1066800" y="1447800"/>
                  </a:cubicBezTo>
                  <a:cubicBezTo>
                    <a:pt x="477647" y="1447800"/>
                    <a:pt x="0" y="1123696"/>
                    <a:pt x="0" y="723900"/>
                  </a:cubicBezTo>
                  <a:close/>
                </a:path>
              </a:pathLst>
            </a:custGeom>
            <a:ln w="22860" cap="flat">
              <a:round/>
            </a:ln>
          </p:spPr>
          <p:style>
            <a:lnRef idx="1">
              <a:srgbClr val="CC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8" name="Picture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" y="3291078"/>
              <a:ext cx="3810000" cy="3297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9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Greek City Planning and Design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Agora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 fontAlgn="base"/>
            <a:r>
              <a:rPr lang="en-US" dirty="0" smtClean="0"/>
              <a:t> </a:t>
            </a:r>
            <a:r>
              <a:rPr lang="en-US" dirty="0"/>
              <a:t>The Agora was the most important </a:t>
            </a:r>
            <a:r>
              <a:rPr lang="en-US" b="1" dirty="0"/>
              <a:t>gathering place </a:t>
            </a:r>
            <a:r>
              <a:rPr lang="en-US" dirty="0"/>
              <a:t>in a Greek city.</a:t>
            </a:r>
          </a:p>
          <a:p>
            <a:pPr lvl="0" algn="just" fontAlgn="base"/>
            <a:r>
              <a:rPr lang="en-US" dirty="0"/>
              <a:t>It started as an </a:t>
            </a:r>
            <a:r>
              <a:rPr lang="en-US" b="1" dirty="0"/>
              <a:t>open area </a:t>
            </a:r>
            <a:r>
              <a:rPr lang="en-US" dirty="0"/>
              <a:t>where the council of the city met to take decisions.</a:t>
            </a:r>
          </a:p>
          <a:p>
            <a:pPr lvl="0" algn="just" fontAlgn="base"/>
            <a:r>
              <a:rPr lang="en-US" dirty="0"/>
              <a:t>With time buildings were constructed to define and enclose the space</a:t>
            </a:r>
          </a:p>
          <a:p>
            <a:pPr lvl="0" algn="just" fontAlgn="base"/>
            <a:r>
              <a:rPr lang="en-US" dirty="0"/>
              <a:t>It also transformed into a place for </a:t>
            </a:r>
            <a:r>
              <a:rPr lang="en-US" b="1" dirty="0"/>
              <a:t>combined social, commercial and political activities. </a:t>
            </a:r>
            <a:endParaRPr lang="en-US" dirty="0"/>
          </a:p>
          <a:p>
            <a:pPr lvl="0" algn="just" fontAlgn="base"/>
            <a:r>
              <a:rPr lang="en-US" dirty="0"/>
              <a:t>It emerged as the heart of Greek intellectual life and discourse. </a:t>
            </a:r>
          </a:p>
          <a:p>
            <a:pPr lvl="0" algn="just" fontAlgn="base"/>
            <a:r>
              <a:rPr lang="en-US" dirty="0"/>
              <a:t>It was usually located on a </a:t>
            </a:r>
            <a:r>
              <a:rPr lang="en-US" b="1" dirty="0"/>
              <a:t>flat ground </a:t>
            </a:r>
            <a:r>
              <a:rPr lang="en-US" dirty="0"/>
              <a:t>for ease of communication.</a:t>
            </a:r>
          </a:p>
          <a:p>
            <a:pPr lvl="0" algn="just" fontAlgn="base"/>
            <a:r>
              <a:rPr lang="en-US" dirty="0"/>
              <a:t>It was placed to be </a:t>
            </a:r>
            <a:r>
              <a:rPr lang="en-US" b="1" dirty="0"/>
              <a:t>easily accessible </a:t>
            </a:r>
            <a:r>
              <a:rPr lang="en-US" dirty="0"/>
              <a:t>from all directions. </a:t>
            </a:r>
          </a:p>
          <a:p>
            <a:pPr lvl="0" algn="just" fontAlgn="base"/>
            <a:r>
              <a:rPr lang="en-US" dirty="0"/>
              <a:t>In many cities, it is also located close to the Acropolis.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Greek City Planning and Design </a:t>
            </a:r>
            <a:br>
              <a:rPr lang="en-US" b="1" dirty="0" smtClean="0"/>
            </a:br>
            <a:r>
              <a:rPr lang="en-US" b="1" dirty="0" smtClean="0"/>
              <a:t>The Town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en-US" dirty="0"/>
              <a:t>The town was where the people lived.</a:t>
            </a:r>
          </a:p>
          <a:p>
            <a:pPr lvl="0" algn="just" fontAlgn="base"/>
            <a:r>
              <a:rPr lang="en-US" dirty="0"/>
              <a:t>This was the domain of women, who did not have any public role.</a:t>
            </a:r>
          </a:p>
          <a:p>
            <a:pPr lvl="0" algn="just" fontAlgn="base"/>
            <a:r>
              <a:rPr lang="en-US" dirty="0"/>
              <a:t>Early Greek towns had an </a:t>
            </a:r>
            <a:r>
              <a:rPr lang="en-US" b="1" dirty="0"/>
              <a:t>irregular street pattern</a:t>
            </a:r>
            <a:r>
              <a:rPr lang="en-US" dirty="0"/>
              <a:t>, resulting from its </a:t>
            </a:r>
            <a:r>
              <a:rPr lang="en-US" b="1" dirty="0"/>
              <a:t>organic growth.</a:t>
            </a:r>
            <a:endParaRPr lang="en-US" dirty="0"/>
          </a:p>
          <a:p>
            <a:pPr lvl="0" algn="just" fontAlgn="base"/>
            <a:r>
              <a:rPr lang="en-US" dirty="0"/>
              <a:t>Later Hellenistic towns such as </a:t>
            </a:r>
            <a:r>
              <a:rPr lang="en-US" dirty="0" err="1"/>
              <a:t>Prienne</a:t>
            </a:r>
            <a:r>
              <a:rPr lang="en-US" dirty="0"/>
              <a:t> had a formal </a:t>
            </a:r>
            <a:r>
              <a:rPr lang="en-US" b="1" dirty="0"/>
              <a:t>rectilinear pattern</a:t>
            </a:r>
            <a:r>
              <a:rPr lang="en-US" dirty="0"/>
              <a:t>.</a:t>
            </a:r>
          </a:p>
          <a:p>
            <a:pPr lvl="0" algn="just" fontAlgn="base"/>
            <a:r>
              <a:rPr lang="en-US" dirty="0"/>
              <a:t>The town was made up of only </a:t>
            </a:r>
            <a:r>
              <a:rPr lang="en-US" b="1" dirty="0"/>
              <a:t>residential houses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Buildings </a:t>
            </a:r>
            <a:r>
              <a:rPr lang="en-US" b="1" dirty="0"/>
              <a:t>&amp; Other Arch. </a:t>
            </a:r>
            <a:r>
              <a:rPr lang="en-US" b="1" dirty="0" smtClean="0"/>
              <a:t>Elements</a:t>
            </a:r>
            <a:br>
              <a:rPr lang="en-US" b="1" dirty="0" smtClean="0"/>
            </a:br>
            <a:r>
              <a:rPr lang="en-US" b="1" dirty="0"/>
              <a:t>Building Types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58503" cy="4351338"/>
          </a:xfrm>
        </p:spPr>
        <p:txBody>
          <a:bodyPr>
            <a:normAutofit lnSpcReduction="10000"/>
          </a:bodyPr>
          <a:lstStyle/>
          <a:p>
            <a:pPr lvl="0" algn="just" fontAlgn="base"/>
            <a:r>
              <a:rPr lang="en-US" dirty="0"/>
              <a:t>The major architectural element of the Greek civilization is the order and their principal building type is </a:t>
            </a:r>
            <a:r>
              <a:rPr lang="en-US" b="1" dirty="0"/>
              <a:t>the temple</a:t>
            </a:r>
            <a:r>
              <a:rPr lang="en-US" dirty="0"/>
              <a:t>.</a:t>
            </a:r>
          </a:p>
          <a:p>
            <a:pPr lvl="0" algn="just" fontAlgn="base"/>
            <a:r>
              <a:rPr lang="en-US" dirty="0"/>
              <a:t>Greek buildings also feature </a:t>
            </a:r>
            <a:r>
              <a:rPr lang="en-US" b="1" dirty="0"/>
              <a:t>civic buildings </a:t>
            </a:r>
            <a:r>
              <a:rPr lang="en-US" dirty="0"/>
              <a:t>such as theater, council chamber, </a:t>
            </a:r>
            <a:r>
              <a:rPr lang="en-US" dirty="0" err="1"/>
              <a:t>stoa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0" algn="just" fontAlgn="base"/>
            <a:r>
              <a:rPr lang="en-US" dirty="0"/>
              <a:t>Greeks invented the </a:t>
            </a:r>
            <a:r>
              <a:rPr lang="en-US" b="1" dirty="0"/>
              <a:t>classical orders </a:t>
            </a:r>
            <a:r>
              <a:rPr lang="en-US" dirty="0"/>
              <a:t>of architecture.</a:t>
            </a:r>
          </a:p>
          <a:p>
            <a:pPr lvl="0" algn="just" fontAlgn="base"/>
            <a:r>
              <a:rPr lang="en-US" dirty="0"/>
              <a:t>Their invention of the orders was a result of the search for rational methods of expressing beauty.</a:t>
            </a:r>
          </a:p>
          <a:p>
            <a:pPr lvl="0" algn="just" fontAlgn="base"/>
            <a:r>
              <a:rPr lang="en-US" dirty="0"/>
              <a:t>The orders embody a system of proportion that determines how the whole building looks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result for sto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8952" y="3487528"/>
            <a:ext cx="2843049" cy="33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council chamber gre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8952" y="0"/>
            <a:ext cx="2843048" cy="35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4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867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Location</vt:lpstr>
      <vt:lpstr>Geography of Greece</vt:lpstr>
      <vt:lpstr> Historical Background  Period </vt:lpstr>
      <vt:lpstr> Greek City Planning and Design  Planning and Design Principles </vt:lpstr>
      <vt:lpstr> Greek City Planning and Design  Planning and Design Principles </vt:lpstr>
      <vt:lpstr>  Greek City Planning and Design  The Agora  </vt:lpstr>
      <vt:lpstr>Greek City Planning and Design  The Town</vt:lpstr>
      <vt:lpstr> Buildings &amp; Other Arch. Elements Building Types </vt:lpstr>
      <vt:lpstr>PowerPoint Presentation</vt:lpstr>
      <vt:lpstr>PowerPoint Presentation</vt:lpstr>
      <vt:lpstr> Materials, Construction &amp; Tech.  Materials </vt:lpstr>
      <vt:lpstr> Materials, Construction &amp; Tech.  Materials </vt:lpstr>
      <vt:lpstr> Materials, Construction &amp; Tech.  Construction and Technology </vt:lpstr>
      <vt:lpstr> Principles of Arch. Organization  Ideas about Architectural Aesthetics </vt:lpstr>
      <vt:lpstr>PowerPoint Presentation</vt:lpstr>
      <vt:lpstr>GREEK BELIEFS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12</cp:revision>
  <dcterms:created xsi:type="dcterms:W3CDTF">2018-04-01T19:32:16Z</dcterms:created>
  <dcterms:modified xsi:type="dcterms:W3CDTF">2020-04-14T09:47:01Z</dcterms:modified>
</cp:coreProperties>
</file>